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9" r:id="rId5"/>
    <p:sldId id="281" r:id="rId6"/>
    <p:sldId id="283" r:id="rId7"/>
    <p:sldId id="296" r:id="rId8"/>
    <p:sldId id="284" r:id="rId9"/>
    <p:sldId id="285" r:id="rId10"/>
    <p:sldId id="286" r:id="rId11"/>
    <p:sldId id="287" r:id="rId12"/>
    <p:sldId id="288" r:id="rId13"/>
    <p:sldId id="289" r:id="rId14"/>
    <p:sldId id="297" r:id="rId15"/>
    <p:sldId id="293" r:id="rId16"/>
    <p:sldId id="291" r:id="rId17"/>
    <p:sldId id="292" r:id="rId18"/>
    <p:sldId id="290" r:id="rId19"/>
    <p:sldId id="294" r:id="rId20"/>
    <p:sldId id="295" r:id="rId21"/>
    <p:sldId id="298" r:id="rId22"/>
  </p:sldIdLst>
  <p:sldSz cx="12192000" cy="6858000"/>
  <p:notesSz cx="6807200" cy="9939338"/>
  <p:custDataLst>
    <p:tags r:id="rId24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 varScale="1">
        <p:scale>
          <a:sx n="77" d="100"/>
          <a:sy n="77" d="100"/>
        </p:scale>
        <p:origin x="8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26C69-2D82-4559-8BC9-D78F3AF96B1D}" type="datetimeFigureOut">
              <a:rPr lang="fr-FR" smtClean="0"/>
              <a:t>23/01/2026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7814F-7D4D-459F-A9E7-015F212355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63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A002C-AD8A-86E2-8335-A31A1CFCA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58" y="1304518"/>
            <a:ext cx="6400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4F0397-3ED5-E266-FA5D-B5A7BD7D9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73" y="4359682"/>
            <a:ext cx="5245768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B4CFA508-19A9-51D2-4DDE-4EDF095BD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0" y="182824"/>
            <a:ext cx="3979327" cy="7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47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4117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19137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5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_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C1630-E8BD-7C32-872D-FF2F1B5BE5DD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F11516A-0CA2-383B-FA23-F250DC7D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158" y="393700"/>
            <a:ext cx="7040292" cy="720725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9C3035-3B99-AF2F-3857-B0A18AF57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158" y="1762125"/>
            <a:ext cx="8164242" cy="4341812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0D04C0-F272-6FA2-B99E-F177584F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D8EFFF-9945-C878-5A30-86F60022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97A0FB9-41EC-E201-355C-32E409CF4EF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3" y="6402809"/>
            <a:ext cx="2032931" cy="3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4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55E944-03DD-4C80-71A9-FF5F5F2B4DE8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4549D8-333F-A13A-D41C-C440985D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1" y="457200"/>
            <a:ext cx="2454443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3363C6-B066-C62B-79BA-20AA4A354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04619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C84A64-67DD-7B9D-D23E-A6051725B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421" y="2301081"/>
            <a:ext cx="2454443" cy="38115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8BA856-0295-35F9-D9FD-B014ACD1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18D470-679A-318D-EA3F-C9CC8B09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780A6DBB-3979-94A8-29A3-35C8E2912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8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9910" y="481263"/>
            <a:ext cx="8297780" cy="1187116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message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75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239817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862951"/>
            <a:ext cx="8969828" cy="389825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F5F0676-792A-D96C-629F-CC0C289A24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3540" y="4893391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9AF01875-A481-C7C6-C1CA-71ACBCFE43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3873" y="2953007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EEFBE549-6258-39D5-088D-8B9928B0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3540" y="361219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E315A1DE-D951-DCD8-4D72-79E1A2414E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3873" y="4252793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05A65FAA-D1C5-0365-D638-FDBEA0D83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3540" y="229465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1153" y="229465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EF0E012C-6417-AAE3-F24C-AF6898F34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1153" y="2953007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2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8A3EC0A-B3FF-D9D0-F3DA-8E201624C7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1153" y="361764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3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2D3B7AC3-221C-9E38-86BE-6F2FC36359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41153" y="4252792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4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2EBB6C2F-C623-E538-3E8C-CAE6F3B800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1153" y="4947888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5</a:t>
            </a:r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173142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714500"/>
            <a:ext cx="8969828" cy="42767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8711" y="1949554"/>
            <a:ext cx="6753224" cy="3841645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  <a:p>
            <a:pPr lvl="0"/>
            <a:r>
              <a:rPr lang="fr-FR" dirty="0"/>
              <a:t>Item 2</a:t>
            </a:r>
          </a:p>
          <a:p>
            <a:pPr lvl="0"/>
            <a:r>
              <a:rPr lang="fr-FR" dirty="0"/>
              <a:t>Item 3</a:t>
            </a:r>
          </a:p>
          <a:p>
            <a:pPr lvl="0"/>
            <a:r>
              <a:rPr lang="fr-FR" dirty="0"/>
              <a:t>Item 4</a:t>
            </a:r>
          </a:p>
          <a:p>
            <a:pPr lvl="0"/>
            <a:r>
              <a:rPr lang="fr-FR" dirty="0"/>
              <a:t>Item 5</a:t>
            </a:r>
          </a:p>
          <a:p>
            <a:pPr lvl="0"/>
            <a:r>
              <a:rPr lang="fr-FR" dirty="0"/>
              <a:t>Item 6</a:t>
            </a:r>
          </a:p>
          <a:p>
            <a:pPr lvl="0"/>
            <a:endParaRPr lang="fr-FR" dirty="0"/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DD7E7-E79A-8C5C-8331-2046B2F5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7" y="1354908"/>
            <a:ext cx="7106653" cy="23134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9E8AF3-7B5F-521C-CA46-E85DD5B6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747" y="3888115"/>
            <a:ext cx="7106653" cy="109174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3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3CA6F4-F185-D060-B451-510F9407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D5C66-1470-29B2-A701-517B4670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CB529039-B5A9-BF01-BBB9-6A050AC4A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22FE1B-A88E-EA42-9E26-6F5DB0CC2EA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1907F0-B280-693D-F8CE-E4BAC559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F9A4E2-4CD9-F0BF-3192-9E64E7FA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A27A7-4EAA-A1AA-DFCE-495E95914BF5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44A5A1-ED5D-F3C3-23FD-742C89E50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50F8296-1D28-6C6F-C6BA-603EB89279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A85B1F-85C8-CF47-D416-00B4DC8A7FAA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C68B4D-7B4F-1F56-36FA-19A118C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E3670E-EE5F-7A03-1BF6-966F8D95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C044B7-FA69-AB20-2BFF-000368A5C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B616CF-B652-33BF-9DFB-64728645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4D78C3-48E0-4333-4B79-5DD9563F5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ACB2E8-E1C6-2D68-18C7-71A69CFE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7EFFDB-70BB-1D89-E6A3-645E96FA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4CA9A8A-1BB5-C5F9-3DBF-55708A6CBA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8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orldmap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37" y="0"/>
            <a:ext cx="7780422" cy="10587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6" name="Image 5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D00B0E3-A10D-D1BA-07A3-5DB7F49F2A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168426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7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ic / Swo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274" y="273524"/>
            <a:ext cx="9188116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A601371F-3D81-1DCF-75CF-D2F038365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2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present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B690AD54-7564-0FBC-82D4-8EA890833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3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C7C47B8-BB0F-CB99-CE6D-6A02A4196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832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8F4D228-7221-873D-7DA2-60108FDAE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892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AEF71BB-6F34-A78C-429B-97B95F0474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2284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11" name="Image 10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F3B698BC-D847-B799-1060-6ACAEFA30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420518"/>
            <a:ext cx="2005263" cy="3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5100AE-120C-893D-C577-C61DF183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9B272B-73B6-04AB-54DF-040227973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64D6D9-17AB-BE16-6762-9ED451AFB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3735F9-AC65-36E2-0A0F-E7C78BE0D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6242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05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82" r:id="rId3"/>
    <p:sldLayoutId id="2147483678" r:id="rId4"/>
    <p:sldLayoutId id="2147483662" r:id="rId5"/>
    <p:sldLayoutId id="2147483665" r:id="rId6"/>
    <p:sldLayoutId id="2147483672" r:id="rId7"/>
    <p:sldLayoutId id="2147483674" r:id="rId8"/>
    <p:sldLayoutId id="2147483676" r:id="rId9"/>
    <p:sldLayoutId id="2147483667" r:id="rId10"/>
    <p:sldLayoutId id="2147483681" r:id="rId11"/>
    <p:sldLayoutId id="2147483668" r:id="rId12"/>
    <p:sldLayoutId id="2147483669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2B547-67A0-D7B3-FBC4-E70ADDF80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57" y="1948441"/>
            <a:ext cx="7508783" cy="660972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Micrographies matières premières :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/>
              <a:t>Graphites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81564B-2DE9-F979-04D7-841822763BF6}"/>
              </a:ext>
            </a:extLst>
          </p:cNvPr>
          <p:cNvSpPr txBox="1"/>
          <p:nvPr/>
        </p:nvSpPr>
        <p:spPr>
          <a:xfrm>
            <a:off x="3563596" y="6443529"/>
            <a:ext cx="241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cs typeface="Mada Medium"/>
              </a:rPr>
              <a:t>R&amp;D – YP – 19/01/2026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28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C865C-FA2D-B43B-1D01-FAE8EB8FD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DF059D8-0F28-1986-11F4-5DC3BF0ABA2F}"/>
              </a:ext>
            </a:extLst>
          </p:cNvPr>
          <p:cNvSpPr txBox="1"/>
          <p:nvPr/>
        </p:nvSpPr>
        <p:spPr>
          <a:xfrm>
            <a:off x="534796" y="54988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889A7DF-8BE1-0892-5CCE-540704D4D2FF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Graphite </a:t>
            </a:r>
            <a:r>
              <a:rPr lang="fr-FR" sz="1200" b="1" dirty="0" err="1">
                <a:solidFill>
                  <a:srgbClr val="0070C0"/>
                </a:solidFill>
              </a:rPr>
              <a:t>Kropfmuhl</a:t>
            </a:r>
            <a:r>
              <a:rPr lang="fr-FR" sz="1200" b="1" dirty="0">
                <a:solidFill>
                  <a:srgbClr val="0070C0"/>
                </a:solidFill>
              </a:rPr>
              <a:t> GP 99.5 – 99.9  -  6600 016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FD3E64-4062-92A6-5ABB-A2FED7497996}"/>
              </a:ext>
            </a:extLst>
          </p:cNvPr>
          <p:cNvSpPr txBox="1"/>
          <p:nvPr/>
        </p:nvSpPr>
        <p:spPr>
          <a:xfrm>
            <a:off x="534796" y="3556462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45D08AE-F54F-4909-E8B1-C9C6C9AA31C6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6A7065F2-9CEA-4F72-B94F-3224B1B37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12" y="291114"/>
            <a:ext cx="4291584" cy="32186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DF93A29-9B27-50BC-D15C-5BCD02274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69" y="291114"/>
            <a:ext cx="4291584" cy="32186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33C720-5C85-0A23-7865-10CA4A21E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69" y="3605271"/>
            <a:ext cx="4291584" cy="3218688"/>
          </a:xfrm>
          <a:prstGeom prst="rect">
            <a:avLst/>
          </a:prstGeom>
        </p:spPr>
      </p:pic>
      <p:pic>
        <p:nvPicPr>
          <p:cNvPr id="10" name="Image 9" descr="Une image contenant habits, tissu, motif&#10;&#10;Le contenu généré par l’IA peut être incorrect.">
            <a:extLst>
              <a:ext uri="{FF2B5EF4-FFF2-40B4-BE49-F238E27FC236}">
                <a16:creationId xmlns:a16="http://schemas.microsoft.com/office/drawing/2014/main" id="{F310DB3C-7CEC-C097-8E46-5704957B9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12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652D5-2908-F9B1-BA67-F977E361D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C990395-C533-2A7C-706B-F600EDCD5DB7}"/>
              </a:ext>
            </a:extLst>
          </p:cNvPr>
          <p:cNvSpPr txBox="1"/>
          <p:nvPr/>
        </p:nvSpPr>
        <p:spPr>
          <a:xfrm>
            <a:off x="534796" y="54988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1B768E-30E0-D95C-7C1E-2B623FEF186C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Graphite </a:t>
            </a:r>
            <a:r>
              <a:rPr lang="fr-FR" sz="1200" b="1" dirty="0" err="1">
                <a:solidFill>
                  <a:srgbClr val="0070C0"/>
                </a:solidFill>
              </a:rPr>
              <a:t>Kropfmuhl</a:t>
            </a:r>
            <a:r>
              <a:rPr lang="fr-FR" sz="1200" b="1" dirty="0">
                <a:solidFill>
                  <a:srgbClr val="0070C0"/>
                </a:solidFill>
              </a:rPr>
              <a:t> GP 99.5 – 99.9  -  6600 016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78DF65A-9C8A-C368-4D3F-8B59D14E9C0B}"/>
              </a:ext>
            </a:extLst>
          </p:cNvPr>
          <p:cNvSpPr txBox="1"/>
          <p:nvPr/>
        </p:nvSpPr>
        <p:spPr>
          <a:xfrm>
            <a:off x="534796" y="3795309"/>
            <a:ext cx="1815814" cy="705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41DCF67-F47C-B62F-DC90-966704852523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apture d’écran, sol, art&#10;&#10;Le contenu généré par l’IA peut être incorrect.">
            <a:extLst>
              <a:ext uri="{FF2B5EF4-FFF2-40B4-BE49-F238E27FC236}">
                <a16:creationId xmlns:a16="http://schemas.microsoft.com/office/drawing/2014/main" id="{B22FDC0D-C117-D575-A72F-C223EEFB9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0" y="311040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peinture, art&#10;&#10;Le contenu généré par l’IA peut être incorrect.">
            <a:extLst>
              <a:ext uri="{FF2B5EF4-FFF2-40B4-BE49-F238E27FC236}">
                <a16:creationId xmlns:a16="http://schemas.microsoft.com/office/drawing/2014/main" id="{214D98F9-9573-9FA5-CC7D-8CEBFA72D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31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5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29729-1E33-A287-863F-C308632B4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0360FF8-704D-0DAE-C55E-1189E66ABD94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58AEAC-A2F4-F277-4D66-D6BBF64E1C10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Graphite naturel SONORA Mexique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6600 928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550365-F1A2-4813-1A7E-8591625EC185}"/>
              </a:ext>
            </a:extLst>
          </p:cNvPr>
          <p:cNvSpPr txBox="1"/>
          <p:nvPr/>
        </p:nvSpPr>
        <p:spPr>
          <a:xfrm>
            <a:off x="524479" y="846333"/>
            <a:ext cx="97356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 2 grossissements  : x 100 ( échelle 100 µm )  - x 200 ( échelle 100 µm )</a:t>
            </a:r>
          </a:p>
          <a:p>
            <a:r>
              <a:rPr lang="fr-FR" dirty="0"/>
              <a:t>+ lumière polarisée x 200 ( échelle 100 µm ) – x 600 ( échelle 50 µm )</a:t>
            </a:r>
          </a:p>
          <a:p>
            <a:endParaRPr lang="fr-FR" dirty="0"/>
          </a:p>
          <a:p>
            <a:r>
              <a:rPr lang="fr-FR" dirty="0"/>
              <a:t>Graphite naturel amorphe. </a:t>
            </a:r>
          </a:p>
          <a:p>
            <a:r>
              <a:rPr lang="fr-FR" dirty="0"/>
              <a:t>Structure cristallographique spécifique qui diffère d’un graphite naturel classique.</a:t>
            </a:r>
          </a:p>
          <a:p>
            <a:r>
              <a:rPr lang="fr-FR" dirty="0"/>
              <a:t>Paillettes de formes ± arrondie et massive , &lt; 60µm en majorité et pouvant atteindre 160µm max de long.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155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4389-66B3-3866-75C6-10002A2B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25EEE57-ED93-2954-9C11-898FC1ED1CA4}"/>
              </a:ext>
            </a:extLst>
          </p:cNvPr>
          <p:cNvSpPr txBox="1"/>
          <p:nvPr/>
        </p:nvSpPr>
        <p:spPr>
          <a:xfrm>
            <a:off x="534796" y="54988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9CE50F-1C2E-D384-4A17-95F5537C0A58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Graphite naturel Sonora-  6600 928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0A179D2-82D3-4180-1557-12791149880D}"/>
              </a:ext>
            </a:extLst>
          </p:cNvPr>
          <p:cNvSpPr txBox="1"/>
          <p:nvPr/>
        </p:nvSpPr>
        <p:spPr>
          <a:xfrm>
            <a:off x="534796" y="3556462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22C3AC9-89A5-B917-0C5C-EBD415858BAA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Une image contenant sol, gravier, gris, plein air&#10;&#10;Le contenu généré par l’IA peut être incorrect.">
            <a:extLst>
              <a:ext uri="{FF2B5EF4-FFF2-40B4-BE49-F238E27FC236}">
                <a16:creationId xmlns:a16="http://schemas.microsoft.com/office/drawing/2014/main" id="{4D81F433-17B5-D9AB-4F6F-FD338C21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11040"/>
            <a:ext cx="4291584" cy="3218688"/>
          </a:xfrm>
          <a:prstGeom prst="rect">
            <a:avLst/>
          </a:prstGeom>
        </p:spPr>
      </p:pic>
      <p:pic>
        <p:nvPicPr>
          <p:cNvPr id="15" name="Image 14" descr="Une image contenant sol, gravier, Galet, Éboulis&#10;&#10;Le contenu généré par l’IA peut être incorrect.">
            <a:extLst>
              <a:ext uri="{FF2B5EF4-FFF2-40B4-BE49-F238E27FC236}">
                <a16:creationId xmlns:a16="http://schemas.microsoft.com/office/drawing/2014/main" id="{8CC7485D-A251-63B8-318D-BBFF3C44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8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104CA-448F-3AA0-8039-366BB9D32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1F4A775-EA36-F6E2-90C3-C3ABB30A83A2}"/>
              </a:ext>
            </a:extLst>
          </p:cNvPr>
          <p:cNvSpPr txBox="1"/>
          <p:nvPr/>
        </p:nvSpPr>
        <p:spPr>
          <a:xfrm>
            <a:off x="534796" y="549887"/>
            <a:ext cx="1815814" cy="902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43A790-DC1C-E1B5-0EFD-41AF2C34DDFF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Graphite naturel Sonora-  6600 928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95A9183-8F45-B58C-2F86-289CD0B9092C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sol, plein air&#10;&#10;Le contenu généré par l’IA peut être incorrect.">
            <a:extLst>
              <a:ext uri="{FF2B5EF4-FFF2-40B4-BE49-F238E27FC236}">
                <a16:creationId xmlns:a16="http://schemas.microsoft.com/office/drawing/2014/main" id="{E3F123EC-B133-B796-8C58-63C9D7ABA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24407"/>
            <a:ext cx="4291584" cy="3218688"/>
          </a:xfrm>
          <a:prstGeom prst="rect">
            <a:avLst/>
          </a:prstGeom>
        </p:spPr>
      </p:pic>
      <p:pic>
        <p:nvPicPr>
          <p:cNvPr id="10" name="Image 9" descr="Une image contenant barrière de corail, nature, fond marin, sous-marin&#10;&#10;Le contenu généré par l’IA peut être incorrect.">
            <a:extLst>
              <a:ext uri="{FF2B5EF4-FFF2-40B4-BE49-F238E27FC236}">
                <a16:creationId xmlns:a16="http://schemas.microsoft.com/office/drawing/2014/main" id="{7129241B-445A-3DDD-69FE-FA9C5AF19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605271"/>
            <a:ext cx="4291584" cy="321868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504C288-70BB-49D7-E703-D7ACF5865B26}"/>
              </a:ext>
            </a:extLst>
          </p:cNvPr>
          <p:cNvSpPr txBox="1"/>
          <p:nvPr/>
        </p:nvSpPr>
        <p:spPr>
          <a:xfrm>
            <a:off x="646556" y="3605271"/>
            <a:ext cx="1815814" cy="902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137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D0EEC-80E1-5791-5A34-93348822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6464712-D311-BD89-57EE-DF49A5064ACA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362DCB0-F45F-87C9-4279-3EB28F314C18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Graphite artificiel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Timrex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KS75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6600 125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A796C1C-31CA-85EE-D689-D11161A468E7}"/>
              </a:ext>
            </a:extLst>
          </p:cNvPr>
          <p:cNvSpPr txBox="1"/>
          <p:nvPr/>
        </p:nvSpPr>
        <p:spPr>
          <a:xfrm>
            <a:off x="524479" y="846333"/>
            <a:ext cx="97356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 2 grossissements  : x 100 ( échelle 100 µm )  - x 200 ( échelle 100 µm )</a:t>
            </a:r>
          </a:p>
          <a:p>
            <a:r>
              <a:rPr lang="fr-FR" dirty="0"/>
              <a:t> + en lumière polarisée x 200 ( échelle 100 µm ).</a:t>
            </a:r>
          </a:p>
          <a:p>
            <a:endParaRPr lang="fr-FR" dirty="0"/>
          </a:p>
          <a:p>
            <a:r>
              <a:rPr lang="fr-FR" dirty="0"/>
              <a:t>Graphite artificiel à base de coke de pétrole.</a:t>
            </a:r>
          </a:p>
          <a:p>
            <a:r>
              <a:rPr lang="fr-FR" dirty="0"/>
              <a:t>Texture cristallographique </a:t>
            </a:r>
            <a:r>
              <a:rPr lang="fr-FR" dirty="0" err="1"/>
              <a:t>fluidale</a:t>
            </a:r>
            <a:r>
              <a:rPr lang="fr-FR" dirty="0"/>
              <a:t>.</a:t>
            </a:r>
          </a:p>
          <a:p>
            <a:r>
              <a:rPr lang="fr-FR" dirty="0"/>
              <a:t>Paillettes de formes aciculaires ou arrondies &lt; 75µm en majorité, jusque 150µm de taille maxi.</a:t>
            </a:r>
          </a:p>
          <a:p>
            <a:r>
              <a:rPr lang="fr-FR" dirty="0"/>
              <a:t>Rares paillettes allongées pouvant atteindre 350µm de longueur maxi.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437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061C4-C065-70D3-4CB1-9EB5E2F68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700056C-50FB-ABC5-6014-9E72CD0999BA}"/>
              </a:ext>
            </a:extLst>
          </p:cNvPr>
          <p:cNvSpPr txBox="1"/>
          <p:nvPr/>
        </p:nvSpPr>
        <p:spPr>
          <a:xfrm>
            <a:off x="534796" y="54988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CD60A2-FED8-59B6-2FF5-ACECEE3500E5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Graphite </a:t>
            </a:r>
            <a:r>
              <a:rPr lang="fr-FR" sz="1200" b="1" dirty="0" err="1">
                <a:solidFill>
                  <a:srgbClr val="0070C0"/>
                </a:solidFill>
              </a:rPr>
              <a:t>Timrex</a:t>
            </a:r>
            <a:r>
              <a:rPr lang="fr-FR" sz="1200" b="1" dirty="0">
                <a:solidFill>
                  <a:srgbClr val="0070C0"/>
                </a:solidFill>
              </a:rPr>
              <a:t> KS75 -  6600 125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74E58B5-02FC-0477-6427-8FF3E7605C86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0508A229-E003-23DE-9D4C-0FC82954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14" y="311040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boisson, fruit&#10;&#10;Description générée automatiquement">
            <a:extLst>
              <a:ext uri="{FF2B5EF4-FFF2-40B4-BE49-F238E27FC236}">
                <a16:creationId xmlns:a16="http://schemas.microsoft.com/office/drawing/2014/main" id="{2FA2FA8A-BB67-368C-CB6E-9BD2C77E3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26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1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6FFE8-424F-9ACC-F242-D5A68AE4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7AB266A-34AF-0914-6907-86FF644D3C9D}"/>
              </a:ext>
            </a:extLst>
          </p:cNvPr>
          <p:cNvSpPr txBox="1"/>
          <p:nvPr/>
        </p:nvSpPr>
        <p:spPr>
          <a:xfrm>
            <a:off x="727836" y="3740127"/>
            <a:ext cx="1815814" cy="902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90132F-5EF5-CD9F-7ED3-1D735DBA6DDB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Graphite </a:t>
            </a:r>
            <a:r>
              <a:rPr lang="fr-FR" sz="1200" b="1" dirty="0" err="1">
                <a:solidFill>
                  <a:srgbClr val="0070C0"/>
                </a:solidFill>
              </a:rPr>
              <a:t>Timrex</a:t>
            </a:r>
            <a:r>
              <a:rPr lang="fr-FR" sz="1200" b="1" dirty="0">
                <a:solidFill>
                  <a:srgbClr val="0070C0"/>
                </a:solidFill>
              </a:rPr>
              <a:t> KS75 -  6600 125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BB026D7-2B6D-A265-E332-0248A389B4BC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plante&#10;&#10;Description générée automatiquement">
            <a:extLst>
              <a:ext uri="{FF2B5EF4-FFF2-40B4-BE49-F238E27FC236}">
                <a16:creationId xmlns:a16="http://schemas.microsoft.com/office/drawing/2014/main" id="{4C2D6589-7EE8-DED1-3CB8-54E2C77C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811" y="3605271"/>
            <a:ext cx="4291584" cy="32186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DA40105-C134-3A30-13F4-5BD51AB77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27" y="3605271"/>
            <a:ext cx="4291584" cy="3218688"/>
          </a:xfrm>
          <a:prstGeom prst="rect">
            <a:avLst/>
          </a:prstGeom>
        </p:spPr>
      </p:pic>
      <p:pic>
        <p:nvPicPr>
          <p:cNvPr id="7" name="Image 6" descr="Une image contenant boisson&#10;&#10;Description générée automatiquement">
            <a:extLst>
              <a:ext uri="{FF2B5EF4-FFF2-40B4-BE49-F238E27FC236}">
                <a16:creationId xmlns:a16="http://schemas.microsoft.com/office/drawing/2014/main" id="{96D92DAA-C502-181F-714E-1A5C9BA01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27" y="288966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fruit, graine comestible&#10;&#10;Description générée automatiquement">
            <a:extLst>
              <a:ext uri="{FF2B5EF4-FFF2-40B4-BE49-F238E27FC236}">
                <a16:creationId xmlns:a16="http://schemas.microsoft.com/office/drawing/2014/main" id="{E87A477A-6989-74DB-A826-757121E66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39" y="288966"/>
            <a:ext cx="4291584" cy="32186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5640F22-7D7E-0758-6465-32D630A400CD}"/>
              </a:ext>
            </a:extLst>
          </p:cNvPr>
          <p:cNvSpPr txBox="1"/>
          <p:nvPr/>
        </p:nvSpPr>
        <p:spPr>
          <a:xfrm>
            <a:off x="727836" y="650242"/>
            <a:ext cx="1815814" cy="325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1587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B9352-9543-FC0C-B09E-873244F74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4D42400-ACC3-CAAF-BAF3-A975B6502548}"/>
              </a:ext>
            </a:extLst>
          </p:cNvPr>
          <p:cNvSpPr txBox="1"/>
          <p:nvPr/>
        </p:nvSpPr>
        <p:spPr>
          <a:xfrm>
            <a:off x="727836" y="3740127"/>
            <a:ext cx="1815814" cy="902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97E9927-ACCF-DC42-AB07-BB6A37A3B4B4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Graphite </a:t>
            </a:r>
            <a:r>
              <a:rPr lang="fr-FR" sz="1200" b="1" dirty="0" err="1">
                <a:solidFill>
                  <a:srgbClr val="0070C0"/>
                </a:solidFill>
              </a:rPr>
              <a:t>Timrex</a:t>
            </a:r>
            <a:r>
              <a:rPr lang="fr-FR" sz="1200" b="1" dirty="0">
                <a:solidFill>
                  <a:srgbClr val="0070C0"/>
                </a:solidFill>
              </a:rPr>
              <a:t> KS75 -  6600 125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5011695-3512-0616-4FED-D9EA7150FEF2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A52EDF6B-2106-F57A-8F07-611DBA218233}"/>
              </a:ext>
            </a:extLst>
          </p:cNvPr>
          <p:cNvSpPr txBox="1"/>
          <p:nvPr/>
        </p:nvSpPr>
        <p:spPr>
          <a:xfrm>
            <a:off x="727836" y="650242"/>
            <a:ext cx="1815814" cy="325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 descr="Une image contenant peinture, barrière de corail, art&#10;&#10;Le contenu généré par l’IA peut être incorrect.">
            <a:extLst>
              <a:ext uri="{FF2B5EF4-FFF2-40B4-BE49-F238E27FC236}">
                <a16:creationId xmlns:a16="http://schemas.microsoft.com/office/drawing/2014/main" id="{33B4CEFF-C304-815C-B4B9-5E4650682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44" y="3593592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tortue&#10;&#10;Le contenu généré par l’IA peut être incorrect.">
            <a:extLst>
              <a:ext uri="{FF2B5EF4-FFF2-40B4-BE49-F238E27FC236}">
                <a16:creationId xmlns:a16="http://schemas.microsoft.com/office/drawing/2014/main" id="{388E3377-B206-C635-D108-79D397210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44" y="288966"/>
            <a:ext cx="4291584" cy="3218688"/>
          </a:xfrm>
          <a:prstGeom prst="rect">
            <a:avLst/>
          </a:prstGeom>
        </p:spPr>
      </p:pic>
      <p:pic>
        <p:nvPicPr>
          <p:cNvPr id="15" name="Image 14" descr="Une image contenant poisson&#10;&#10;Le contenu généré par l’IA peut être incorrect.">
            <a:extLst>
              <a:ext uri="{FF2B5EF4-FFF2-40B4-BE49-F238E27FC236}">
                <a16:creationId xmlns:a16="http://schemas.microsoft.com/office/drawing/2014/main" id="{FB7CDF05-C940-0995-0A22-959F73DE2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05" y="270346"/>
            <a:ext cx="4291584" cy="3218688"/>
          </a:xfrm>
          <a:prstGeom prst="rect">
            <a:avLst/>
          </a:prstGeom>
        </p:spPr>
      </p:pic>
      <p:pic>
        <p:nvPicPr>
          <p:cNvPr id="17" name="Image 16" descr="Une image contenant peinture, poisson, barrière de corail, art&#10;&#10;Le contenu généré par l’IA peut être incorrect.">
            <a:extLst>
              <a:ext uri="{FF2B5EF4-FFF2-40B4-BE49-F238E27FC236}">
                <a16:creationId xmlns:a16="http://schemas.microsoft.com/office/drawing/2014/main" id="{D2513895-4391-7EE1-14EF-0E4B31DF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05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9DE2D9B-EC89-98DB-9243-4005A3963412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8B5E56-350D-6A63-0CF2-62F81F701079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Graphite naturel Brésilien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Micrograf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6600 323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B67D6D-AB1D-9912-7925-95CA37C9ECC0}"/>
              </a:ext>
            </a:extLst>
          </p:cNvPr>
          <p:cNvSpPr txBox="1"/>
          <p:nvPr/>
        </p:nvSpPr>
        <p:spPr>
          <a:xfrm>
            <a:off x="524479" y="846333"/>
            <a:ext cx="9735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 3 grossissements  : x 100 ( échelle 100 µm )  - x 200 ( échelle 100 µm ) – x 600 ( échelle 50 µm )</a:t>
            </a:r>
          </a:p>
          <a:p>
            <a:endParaRPr lang="fr-FR" dirty="0"/>
          </a:p>
          <a:p>
            <a:r>
              <a:rPr lang="fr-FR" dirty="0"/>
              <a:t>Paillettes de graphite en aiguilles.</a:t>
            </a:r>
          </a:p>
          <a:p>
            <a:r>
              <a:rPr lang="fr-FR" dirty="0"/>
              <a:t>Paillettes repliées pour certaines ( martelage ).</a:t>
            </a:r>
          </a:p>
          <a:p>
            <a:r>
              <a:rPr lang="fr-FR" dirty="0"/>
              <a:t>Taille des paillettes , &lt; 100µm en majorité.</a:t>
            </a:r>
          </a:p>
        </p:txBody>
      </p:sp>
    </p:spTree>
    <p:extLst>
      <p:ext uri="{BB962C8B-B14F-4D97-AF65-F5344CB8AC3E}">
        <p14:creationId xmlns:p14="http://schemas.microsoft.com/office/powerpoint/2010/main" val="369015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8A9AB-7D09-99A8-3D81-2B03D0ED5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53DBBD2-F6D8-F893-1827-FA72C8159F49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E31060-AF8A-5D69-7DAA-5DD412F65543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Graphite Naturel Brésilien </a:t>
            </a:r>
            <a:r>
              <a:rPr lang="fr-FR" sz="1200" b="1" dirty="0" err="1">
                <a:solidFill>
                  <a:srgbClr val="0070C0"/>
                </a:solidFill>
              </a:rPr>
              <a:t>Micrograf</a:t>
            </a:r>
            <a:r>
              <a:rPr lang="fr-FR" sz="1200" b="1" dirty="0">
                <a:solidFill>
                  <a:srgbClr val="0070C0"/>
                </a:solidFill>
              </a:rPr>
              <a:t> -  6600 323</a:t>
            </a:r>
          </a:p>
        </p:txBody>
      </p:sp>
      <p:pic>
        <p:nvPicPr>
          <p:cNvPr id="10" name="Image 9" descr="Une image contenant fruit, graine comestible, boisson&#10;&#10;Description générée automatiquement">
            <a:extLst>
              <a:ext uri="{FF2B5EF4-FFF2-40B4-BE49-F238E27FC236}">
                <a16:creationId xmlns:a16="http://schemas.microsoft.com/office/drawing/2014/main" id="{4E8A7799-C790-7012-57A9-41A41A048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36" y="261336"/>
            <a:ext cx="4291584" cy="3218688"/>
          </a:xfrm>
          <a:prstGeom prst="rect">
            <a:avLst/>
          </a:prstGeom>
        </p:spPr>
      </p:pic>
      <p:pic>
        <p:nvPicPr>
          <p:cNvPr id="12" name="Image 11" descr="Une image contenant fruit, boisson, graine comestible&#10;&#10;Description générée automatiquement">
            <a:extLst>
              <a:ext uri="{FF2B5EF4-FFF2-40B4-BE49-F238E27FC236}">
                <a16:creationId xmlns:a16="http://schemas.microsoft.com/office/drawing/2014/main" id="{9103D3AB-3E0E-494D-612A-7CC40E682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81" y="261336"/>
            <a:ext cx="4291584" cy="3218688"/>
          </a:xfrm>
          <a:prstGeom prst="rect">
            <a:avLst/>
          </a:prstGeom>
        </p:spPr>
      </p:pic>
      <p:pic>
        <p:nvPicPr>
          <p:cNvPr id="3" name="Image 2" descr="Une image contenant fruit, boisson, graine comestible&#10;&#10;Description générée automatiquement">
            <a:extLst>
              <a:ext uri="{FF2B5EF4-FFF2-40B4-BE49-F238E27FC236}">
                <a16:creationId xmlns:a16="http://schemas.microsoft.com/office/drawing/2014/main" id="{F4346290-B37D-5DE9-FA26-6171582EC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36" y="3605271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fruit, graine comestible&#10;&#10;Description générée automatiquement">
            <a:extLst>
              <a:ext uri="{FF2B5EF4-FFF2-40B4-BE49-F238E27FC236}">
                <a16:creationId xmlns:a16="http://schemas.microsoft.com/office/drawing/2014/main" id="{183C17E2-5480-F107-CCE9-DE7FF0536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81" y="3605271"/>
            <a:ext cx="4291584" cy="321868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5394501-9B14-901E-3B33-75F420188117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8C63478-90EB-8D87-961D-6ABB335F70A6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2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7DDD1-F33B-19E7-2098-206B642A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E36FAE3-827A-9ABC-2157-43E7A2F67CAB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EC0DED-9C0A-F662-47BC-B3453060ADB5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Graphite Naturel Brésilien </a:t>
            </a:r>
            <a:r>
              <a:rPr lang="fr-FR" sz="1200" b="1" dirty="0" err="1">
                <a:solidFill>
                  <a:srgbClr val="0070C0"/>
                </a:solidFill>
              </a:rPr>
              <a:t>Micrograf</a:t>
            </a:r>
            <a:r>
              <a:rPr lang="fr-FR" sz="1200" b="1" dirty="0">
                <a:solidFill>
                  <a:srgbClr val="0070C0"/>
                </a:solidFill>
              </a:rPr>
              <a:t> -  6600 323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6C4975-9AF0-A017-4475-693CB3B06640}"/>
              </a:ext>
            </a:extLst>
          </p:cNvPr>
          <p:cNvSpPr txBox="1"/>
          <p:nvPr/>
        </p:nvSpPr>
        <p:spPr>
          <a:xfrm>
            <a:off x="273292" y="3760151"/>
            <a:ext cx="1815814" cy="799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94C9CD5-117A-7850-02B0-50CD477C15E4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tissu&#10;&#10;Le contenu généré par l’IA peut être incorrect.">
            <a:extLst>
              <a:ext uri="{FF2B5EF4-FFF2-40B4-BE49-F238E27FC236}">
                <a16:creationId xmlns:a16="http://schemas.microsoft.com/office/drawing/2014/main" id="{ACD989A6-25D5-9C1A-D75E-450C5D0E5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311040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peinture, barrière de corail, art, poisson&#10;&#10;Le contenu généré par l’IA peut être incorrect.">
            <a:extLst>
              <a:ext uri="{FF2B5EF4-FFF2-40B4-BE49-F238E27FC236}">
                <a16:creationId xmlns:a16="http://schemas.microsoft.com/office/drawing/2014/main" id="{B3AF4C1A-3524-769C-1EA1-961CC4C24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3605271"/>
            <a:ext cx="4291584" cy="3218688"/>
          </a:xfrm>
          <a:prstGeom prst="rect">
            <a:avLst/>
          </a:prstGeom>
        </p:spPr>
      </p:pic>
      <p:pic>
        <p:nvPicPr>
          <p:cNvPr id="15" name="Image 14" descr="Une image contenant peinture, barrière de corail, art&#10;&#10;Le contenu généré par l’IA peut être incorrect.">
            <a:extLst>
              <a:ext uri="{FF2B5EF4-FFF2-40B4-BE49-F238E27FC236}">
                <a16:creationId xmlns:a16="http://schemas.microsoft.com/office/drawing/2014/main" id="{194B5C91-5DD8-4F6B-0BC8-A423BC5A9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97" y="3605271"/>
            <a:ext cx="4291584" cy="32186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52018C-42E4-17B2-77B2-34A75B69D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97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0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3BFB3-BF43-6996-2EE2-EC673872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681D9CF-2935-F379-0FBB-E9990C2CBE1F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DEED107-694A-E404-9A36-37045DA58F99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Graphite naturel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Kropfmuhl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KFL 99.5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6600 535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C7A555-9BD0-70E2-F4FA-E07876DA97B8}"/>
              </a:ext>
            </a:extLst>
          </p:cNvPr>
          <p:cNvSpPr txBox="1"/>
          <p:nvPr/>
        </p:nvSpPr>
        <p:spPr>
          <a:xfrm>
            <a:off x="524479" y="846333"/>
            <a:ext cx="97356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 2 grossissements  : x 50 ( échelle 500 µm )  - x 100 ( échelle 100 µm )</a:t>
            </a:r>
          </a:p>
          <a:p>
            <a:endParaRPr lang="fr-FR" dirty="0"/>
          </a:p>
          <a:p>
            <a:r>
              <a:rPr lang="fr-FR" dirty="0"/>
              <a:t>Paillettes de graphite naturel en aiguilles, régulières.</a:t>
            </a:r>
          </a:p>
          <a:p>
            <a:r>
              <a:rPr lang="fr-FR" dirty="0"/>
              <a:t>Quelques paillettes repliées ( martelage ).</a:t>
            </a:r>
          </a:p>
          <a:p>
            <a:r>
              <a:rPr lang="fr-FR" dirty="0"/>
              <a:t>Taille des paillettes , &lt; 400µm de longueur en majorité.</a:t>
            </a:r>
          </a:p>
          <a:p>
            <a:r>
              <a:rPr lang="fr-FR" dirty="0"/>
              <a:t>Fait partie de la famille des graphites « longues paillettes »</a:t>
            </a:r>
          </a:p>
        </p:txBody>
      </p:sp>
    </p:spTree>
    <p:extLst>
      <p:ext uri="{BB962C8B-B14F-4D97-AF65-F5344CB8AC3E}">
        <p14:creationId xmlns:p14="http://schemas.microsoft.com/office/powerpoint/2010/main" val="735312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A0E3F-6816-9551-2382-A3D17DE3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6F08382-E9EA-171C-DC1A-02E8F7766488}"/>
              </a:ext>
            </a:extLst>
          </p:cNvPr>
          <p:cNvSpPr txBox="1"/>
          <p:nvPr/>
        </p:nvSpPr>
        <p:spPr>
          <a:xfrm>
            <a:off x="1642236" y="64132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FD3B79-0393-B554-0B39-A750453F6D03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Graphite </a:t>
            </a:r>
            <a:r>
              <a:rPr lang="fr-FR" sz="1200" b="1" dirty="0" err="1">
                <a:solidFill>
                  <a:srgbClr val="0070C0"/>
                </a:solidFill>
              </a:rPr>
              <a:t>Kropfmuhl</a:t>
            </a:r>
            <a:r>
              <a:rPr lang="fr-FR" sz="1200" b="1" dirty="0">
                <a:solidFill>
                  <a:srgbClr val="0070C0"/>
                </a:solidFill>
              </a:rPr>
              <a:t> KFL 99.5 -  6600 535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1027F6-E475-70FA-5343-CD14DC3EA162}"/>
              </a:ext>
            </a:extLst>
          </p:cNvPr>
          <p:cNvSpPr txBox="1"/>
          <p:nvPr/>
        </p:nvSpPr>
        <p:spPr>
          <a:xfrm>
            <a:off x="1642236" y="3584536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8D043A4-8989-B8D4-0AF6-35B37C6902F5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extérieur&#10;&#10;Description générée automatiquement">
            <a:extLst>
              <a:ext uri="{FF2B5EF4-FFF2-40B4-BE49-F238E27FC236}">
                <a16:creationId xmlns:a16="http://schemas.microsoft.com/office/drawing/2014/main" id="{2BDA556B-411B-E581-2249-E6761F150F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50" y="311040"/>
            <a:ext cx="4291584" cy="32186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A8E321-C36B-DB9E-8B5B-716FBF72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50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59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903E-2082-7112-C5D9-1790E27C0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3ED8713-A664-D6DA-38E1-43918298575D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5026B7-750E-5828-0A85-D6BF439C3390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Graphite naturel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Kropfmuhl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RFL 99.5–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6600 135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6BDF2F-BD9C-CA4B-AC3C-D17D9F8639FB}"/>
              </a:ext>
            </a:extLst>
          </p:cNvPr>
          <p:cNvSpPr txBox="1"/>
          <p:nvPr/>
        </p:nvSpPr>
        <p:spPr>
          <a:xfrm>
            <a:off x="524479" y="846333"/>
            <a:ext cx="97356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 1 grossissement  : x 50 ( échelle 500 µm ) x 200 ( échelle 100 µm )</a:t>
            </a:r>
          </a:p>
          <a:p>
            <a:endParaRPr lang="fr-FR" dirty="0"/>
          </a:p>
          <a:p>
            <a:r>
              <a:rPr lang="fr-FR" dirty="0"/>
              <a:t>Graphite naturel sous forme de très longues paillettes en aiguilles jusque 1,2 mm longueur maxi.</a:t>
            </a:r>
          </a:p>
          <a:p>
            <a:r>
              <a:rPr lang="fr-FR" dirty="0"/>
              <a:t>Majorité ≤ 700µm. Quelques paillettes repliées ( martelage ).</a:t>
            </a:r>
          </a:p>
          <a:p>
            <a:r>
              <a:rPr lang="fr-FR" dirty="0"/>
              <a:t>Fait partie de la famille des graphites « très longues paillettes »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0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736E3-1042-45D2-7AE1-43BAAF8FC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D8C7AA9-D3C7-F9A7-456A-EDD91BE55336}"/>
              </a:ext>
            </a:extLst>
          </p:cNvPr>
          <p:cNvSpPr txBox="1"/>
          <p:nvPr/>
        </p:nvSpPr>
        <p:spPr>
          <a:xfrm>
            <a:off x="539240" y="651344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69DE39-AB8E-8DB7-9696-4D5D12724DE1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Graphite </a:t>
            </a:r>
            <a:r>
              <a:rPr lang="fr-FR" sz="1200" b="1" dirty="0" err="1">
                <a:solidFill>
                  <a:srgbClr val="0070C0"/>
                </a:solidFill>
              </a:rPr>
              <a:t>Kropfmuhl</a:t>
            </a:r>
            <a:r>
              <a:rPr lang="fr-FR" sz="1200" b="1" dirty="0">
                <a:solidFill>
                  <a:srgbClr val="0070C0"/>
                </a:solidFill>
              </a:rPr>
              <a:t> RFL 99.5 -  6600 135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E6D2B54-AD8D-17EB-508A-D5848115A383}"/>
              </a:ext>
            </a:extLst>
          </p:cNvPr>
          <p:cNvCxnSpPr/>
          <p:nvPr/>
        </p:nvCxnSpPr>
        <p:spPr>
          <a:xfrm>
            <a:off x="313932" y="3529728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723CBAA6-8288-1480-35D0-587D248B3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30" y="311040"/>
            <a:ext cx="4291584" cy="32186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F2F0136-CA00-8278-8C73-6F537231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78" y="311040"/>
            <a:ext cx="4291584" cy="3218688"/>
          </a:xfrm>
          <a:prstGeom prst="rect">
            <a:avLst/>
          </a:prstGeom>
        </p:spPr>
      </p:pic>
      <p:pic>
        <p:nvPicPr>
          <p:cNvPr id="7" name="Image 6" descr="Une image contenant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D0D95FDF-8DF2-AFB4-3179-10179537F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30" y="3605271"/>
            <a:ext cx="4291584" cy="3218688"/>
          </a:xfrm>
          <a:prstGeom prst="rect">
            <a:avLst/>
          </a:prstGeom>
        </p:spPr>
      </p:pic>
      <p:pic>
        <p:nvPicPr>
          <p:cNvPr id="9" name="Image 8" descr="Une image contenant peinture, capture d’écran, art&#10;&#10;Le contenu généré par l’IA peut être incorrect.">
            <a:extLst>
              <a:ext uri="{FF2B5EF4-FFF2-40B4-BE49-F238E27FC236}">
                <a16:creationId xmlns:a16="http://schemas.microsoft.com/office/drawing/2014/main" id="{7A7694AE-A9DA-CF0E-45E6-2FB1D67B3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78" y="3605271"/>
            <a:ext cx="4291584" cy="32186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BC7FFA7-2786-3C53-DFC4-7039093526F3}"/>
              </a:ext>
            </a:extLst>
          </p:cNvPr>
          <p:cNvSpPr txBox="1"/>
          <p:nvPr/>
        </p:nvSpPr>
        <p:spPr>
          <a:xfrm>
            <a:off x="313932" y="3529728"/>
            <a:ext cx="2111156" cy="879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Photo en lumière polarisée à droite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3624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DD66C-2417-A870-1476-20B3E829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3807F9E-B025-CF5C-A1DB-6042A3097CFA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162A622-0054-5A65-2F65-1AC5FE18201D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Graphite naturel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Kropfmuhl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GP 99.5-99.9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6600 016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97C5A40-0E4F-EDDD-BC95-44FD90C620CE}"/>
              </a:ext>
            </a:extLst>
          </p:cNvPr>
          <p:cNvSpPr txBox="1"/>
          <p:nvPr/>
        </p:nvSpPr>
        <p:spPr>
          <a:xfrm>
            <a:off x="524479" y="846333"/>
            <a:ext cx="97356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 2 grossissements  : x 100 ( échelle 100 µm )  - x 200 ( échelle 100 µm ) – x 600 ( échelle 50 µm )</a:t>
            </a:r>
          </a:p>
          <a:p>
            <a:endParaRPr lang="fr-FR" dirty="0"/>
          </a:p>
          <a:p>
            <a:r>
              <a:rPr lang="fr-FR" dirty="0"/>
              <a:t>Graphite naturel sous forme de paillettes en aiguilles &lt; 200µm de longueur en majorité.</a:t>
            </a:r>
          </a:p>
          <a:p>
            <a:r>
              <a:rPr lang="fr-FR" dirty="0"/>
              <a:t>Maxi 300 à 630µm longueur.</a:t>
            </a:r>
          </a:p>
          <a:p>
            <a:r>
              <a:rPr lang="fr-FR" dirty="0"/>
              <a:t>Traces de paillettes massives jusque 780µm longueur.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17133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AVOCarbon">
  <a:themeElements>
    <a:clrScheme name="AVOCarbon">
      <a:dk1>
        <a:sysClr val="windowText" lastClr="000000"/>
      </a:dk1>
      <a:lt1>
        <a:sysClr val="window" lastClr="FFFFFF"/>
      </a:lt1>
      <a:dk2>
        <a:srgbClr val="0E4E78"/>
      </a:dk2>
      <a:lt2>
        <a:srgbClr val="E7E6E6"/>
      </a:lt2>
      <a:accent1>
        <a:srgbClr val="046EAF"/>
      </a:accent1>
      <a:accent2>
        <a:srgbClr val="EF7807"/>
      </a:accent2>
      <a:accent3>
        <a:srgbClr val="585858"/>
      </a:accent3>
      <a:accent4>
        <a:srgbClr val="C5C5C4"/>
      </a:accent4>
      <a:accent5>
        <a:srgbClr val="44546A"/>
      </a:accent5>
      <a:accent6>
        <a:srgbClr val="23C6D7"/>
      </a:accent6>
      <a:hlink>
        <a:srgbClr val="0563C1"/>
      </a:hlink>
      <a:folHlink>
        <a:srgbClr val="954F72"/>
      </a:folHlink>
    </a:clrScheme>
    <a:fontScheme name="AVOCarbon">
      <a:majorFont>
        <a:latin typeface="Montserrat SemiBold"/>
        <a:ea typeface=""/>
        <a:cs typeface=""/>
      </a:majorFont>
      <a:minorFont>
        <a:latin typeface="Hind Madur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A4E79604-DC0D-4C21-939D-020B10802697}" vid="{6D813526-D163-47B6-8E01-EDAD489E580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7e61cc-f334-469d-aaaf-4a8f5ee00916" xsi:nil="true"/>
    <lcf76f155ced4ddcb4097134ff3c332f xmlns="88e67724-b914-4ddb-a3ed-c03f4903171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43ECCACD12664994127A2147214A5B" ma:contentTypeVersion="9" ma:contentTypeDescription="Create a new document." ma:contentTypeScope="" ma:versionID="153e3887467d094dc3578392b26fa3e9">
  <xsd:schema xmlns:xsd="http://www.w3.org/2001/XMLSchema" xmlns:xs="http://www.w3.org/2001/XMLSchema" xmlns:p="http://schemas.microsoft.com/office/2006/metadata/properties" xmlns:ns2="88e67724-b914-4ddb-a3ed-c03f4903171b" xmlns:ns3="6b7e61cc-f334-469d-aaaf-4a8f5ee00916" targetNamespace="http://schemas.microsoft.com/office/2006/metadata/properties" ma:root="true" ma:fieldsID="7146a8311a59ee30fef7121f39bfcbd2" ns2:_="" ns3:_="">
    <xsd:import namespace="88e67724-b914-4ddb-a3ed-c03f4903171b"/>
    <xsd:import namespace="6b7e61cc-f334-469d-aaaf-4a8f5ee009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e67724-b914-4ddb-a3ed-c03f49031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9498ac7-68cc-48ea-a29a-cd5022356a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e61cc-f334-469d-aaaf-4a8f5ee0091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3470d2e-5f06-46f7-8ca3-a6823a438e20}" ma:internalName="TaxCatchAll" ma:showField="CatchAllData" ma:web="6b7e61cc-f334-469d-aaaf-4a8f5ee009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74EBF6-0AA8-404B-930F-9978A48F1540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6b7e61cc-f334-469d-aaaf-4a8f5ee00916"/>
    <ds:schemaRef ds:uri="88e67724-b914-4ddb-a3ed-c03f4903171b"/>
  </ds:schemaRefs>
</ds:datastoreItem>
</file>

<file path=customXml/itemProps2.xml><?xml version="1.0" encoding="utf-8"?>
<ds:datastoreItem xmlns:ds="http://schemas.openxmlformats.org/officeDocument/2006/customXml" ds:itemID="{D36D47B9-8A59-4F30-AB2F-756675AAF4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75F9E9-8D10-413C-87C5-686D736D40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e67724-b914-4ddb-a3ed-c03f4903171b"/>
    <ds:schemaRef ds:uri="6b7e61cc-f334-469d-aaaf-4a8f5ee009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AVOCarbon group PPT model V3</Template>
  <TotalTime>2424</TotalTime>
  <Words>663</Words>
  <Application>Microsoft Office PowerPoint</Application>
  <PresentationFormat>Widescreen</PresentationFormat>
  <Paragraphs>121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Thème AVOCarbon</vt:lpstr>
      <vt:lpstr>Micrographies matières premières :  Graphites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AVOCarbon TITLE</dc:title>
  <dc:creator>Karen PERROT</dc:creator>
  <cp:lastModifiedBy>Christine LIETARD</cp:lastModifiedBy>
  <cp:revision>142</cp:revision>
  <cp:lastPrinted>2024-06-03T13:32:19Z</cp:lastPrinted>
  <dcterms:created xsi:type="dcterms:W3CDTF">2023-07-17T08:30:08Z</dcterms:created>
  <dcterms:modified xsi:type="dcterms:W3CDTF">2026-01-23T10:28:56Z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2303F357-0846-4434-A6AA-574B7640B36F</vt:lpwstr>
  </property>
  <property fmtid="{D5CDD505-2E9C-101B-9397-08002B2CF9AE}" pid="3" name="ArticulatePath">
    <vt:lpwstr>Présentation1</vt:lpwstr>
  </property>
  <property fmtid="{D5CDD505-2E9C-101B-9397-08002B2CF9AE}" pid="4" name="ContentTypeId">
    <vt:lpwstr>0x0101009543ECCACD12664994127A2147214A5B</vt:lpwstr>
  </property>
</Properties>
</file>